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1032" r:id="rId3"/>
    <p:sldId id="1028" r:id="rId4"/>
    <p:sldId id="1029" r:id="rId5"/>
    <p:sldId id="1030" r:id="rId6"/>
    <p:sldId id="1031" r:id="rId7"/>
    <p:sldId id="1033" r:id="rId8"/>
    <p:sldId id="1026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F63E3089-A5E4-43D4-AFD9-CA933C6B726D}">
          <p14:sldIdLst>
            <p14:sldId id="256"/>
            <p14:sldId id="1032"/>
            <p14:sldId id="1028"/>
            <p14:sldId id="1029"/>
            <p14:sldId id="1030"/>
            <p14:sldId id="1031"/>
            <p14:sldId id="1033"/>
            <p14:sldId id="10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F9C200"/>
    <a:srgbClr val="66FF66"/>
    <a:srgbClr val="FFFF66"/>
    <a:srgbClr val="FFFFFF"/>
    <a:srgbClr val="191F1E"/>
    <a:srgbClr val="000000"/>
    <a:srgbClr val="8FAADC"/>
    <a:srgbClr val="B11116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5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17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customXml" Target="../customXml/item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9B819-8D19-4693-A8AD-3BA72479B73F}" type="datetimeFigureOut">
              <a:rPr lang="pt-BR" smtClean="0"/>
              <a:t>04/05/2020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20881C-ABFB-478B-9A8D-368D5360468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9290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6241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ena-cinema_01">
            <a:hlinkClick r:id="" action="ppaction://media"/>
            <a:extLst>
              <a:ext uri="{FF2B5EF4-FFF2-40B4-BE49-F238E27FC236}">
                <a16:creationId xmlns:a16="http://schemas.microsoft.com/office/drawing/2014/main" id="{CC783FA6-CD5E-4525-ABE5-24786E1CE54F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38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8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2402865-0C58-4864-A859-EA8DA13425A5}"/>
              </a:ext>
            </a:extLst>
          </p:cNvPr>
          <p:cNvSpPr/>
          <p:nvPr userDrawn="1"/>
        </p:nvSpPr>
        <p:spPr>
          <a:xfrm>
            <a:off x="0" y="0"/>
            <a:ext cx="12192000" cy="63763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82248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2402865-0C58-4864-A859-EA8DA13425A5}"/>
              </a:ext>
            </a:extLst>
          </p:cNvPr>
          <p:cNvSpPr/>
          <p:nvPr userDrawn="1"/>
        </p:nvSpPr>
        <p:spPr>
          <a:xfrm>
            <a:off x="0" y="0"/>
            <a:ext cx="12192000" cy="63763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A587FF77-A3FC-4533-8062-A8AF8B20C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7383" y="-240826"/>
            <a:ext cx="5514617" cy="470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063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2402865-0C58-4864-A859-EA8DA13425A5}"/>
              </a:ext>
            </a:extLst>
          </p:cNvPr>
          <p:cNvSpPr/>
          <p:nvPr userDrawn="1"/>
        </p:nvSpPr>
        <p:spPr>
          <a:xfrm>
            <a:off x="0" y="0"/>
            <a:ext cx="12192000" cy="63763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A587FF77-A3FC-4533-8062-A8AF8B20C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49718" y="0"/>
            <a:ext cx="1642281" cy="140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83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2402865-0C58-4864-A859-EA8DA13425A5}"/>
              </a:ext>
            </a:extLst>
          </p:cNvPr>
          <p:cNvSpPr/>
          <p:nvPr userDrawn="1"/>
        </p:nvSpPr>
        <p:spPr>
          <a:xfrm>
            <a:off x="0" y="0"/>
            <a:ext cx="12192000" cy="63763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2FE333D-CFD2-49A4-A06F-37851888366E}"/>
              </a:ext>
            </a:extLst>
          </p:cNvPr>
          <p:cNvSpPr/>
          <p:nvPr userDrawn="1"/>
        </p:nvSpPr>
        <p:spPr>
          <a:xfrm>
            <a:off x="109183" y="668740"/>
            <a:ext cx="11778018" cy="5595581"/>
          </a:xfrm>
          <a:prstGeom prst="roundRect">
            <a:avLst>
              <a:gd name="adj" fmla="val 7686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A587FF77-A3FC-4533-8062-A8AF8B20C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49718" y="0"/>
            <a:ext cx="1642281" cy="140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53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2402865-0C58-4864-A859-EA8DA13425A5}"/>
              </a:ext>
            </a:extLst>
          </p:cNvPr>
          <p:cNvSpPr/>
          <p:nvPr userDrawn="1"/>
        </p:nvSpPr>
        <p:spPr>
          <a:xfrm>
            <a:off x="0" y="0"/>
            <a:ext cx="12192000" cy="63763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2FE333D-CFD2-49A4-A06F-37851888366E}"/>
              </a:ext>
            </a:extLst>
          </p:cNvPr>
          <p:cNvSpPr/>
          <p:nvPr userDrawn="1"/>
        </p:nvSpPr>
        <p:spPr>
          <a:xfrm>
            <a:off x="109183" y="668740"/>
            <a:ext cx="11778018" cy="5595581"/>
          </a:xfrm>
          <a:prstGeom prst="roundRect">
            <a:avLst>
              <a:gd name="adj" fmla="val 7686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A587FF77-A3FC-4533-8062-A8AF8B20C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49718" y="0"/>
            <a:ext cx="1642281" cy="140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3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DYOZE-Girl Finger Tap Hologram (2)">
            <a:hlinkClick r:id="" action="ppaction://media"/>
            <a:extLst>
              <a:ext uri="{FF2B5EF4-FFF2-40B4-BE49-F238E27FC236}">
                <a16:creationId xmlns:a16="http://schemas.microsoft.com/office/drawing/2014/main" id="{C5C41BC4-9325-4CB5-B776-AA365F4494D2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37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09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20">
            <a:extLst>
              <a:ext uri="{FF2B5EF4-FFF2-40B4-BE49-F238E27FC236}">
                <a16:creationId xmlns:a16="http://schemas.microsoft.com/office/drawing/2014/main" id="{29DE9624-361C-48E7-AB0D-442D6BEFF71E}"/>
              </a:ext>
            </a:extLst>
          </p:cNvPr>
          <p:cNvGrpSpPr/>
          <p:nvPr userDrawn="1"/>
        </p:nvGrpSpPr>
        <p:grpSpPr>
          <a:xfrm>
            <a:off x="0" y="6371794"/>
            <a:ext cx="12192000" cy="491319"/>
            <a:chOff x="0" y="6366681"/>
            <a:chExt cx="9144000" cy="491319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2917D376-DC61-4062-BCCD-DBEABD7C6D33}"/>
                </a:ext>
              </a:extLst>
            </p:cNvPr>
            <p:cNvSpPr/>
            <p:nvPr/>
          </p:nvSpPr>
          <p:spPr>
            <a:xfrm>
              <a:off x="0" y="6366681"/>
              <a:ext cx="9144000" cy="818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00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08A2CD98-BC65-4966-AEE0-715FDD8C779A}"/>
                </a:ext>
              </a:extLst>
            </p:cNvPr>
            <p:cNvSpPr/>
            <p:nvPr/>
          </p:nvSpPr>
          <p:spPr>
            <a:xfrm>
              <a:off x="0" y="6448567"/>
              <a:ext cx="9144000" cy="40943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00"/>
            </a:p>
          </p:txBody>
        </p:sp>
      </p:grpSp>
      <p:sp>
        <p:nvSpPr>
          <p:cNvPr id="11" name="TextBox 80">
            <a:extLst>
              <a:ext uri="{FF2B5EF4-FFF2-40B4-BE49-F238E27FC236}">
                <a16:creationId xmlns:a16="http://schemas.microsoft.com/office/drawing/2014/main" id="{60C8BBD6-87FE-4254-BC3B-A5B80B23FB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3364" y="6451014"/>
            <a:ext cx="2928571" cy="40011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pt-BR" sz="2000" b="0" i="0" kern="1200" dirty="0" err="1">
                <a:solidFill>
                  <a:srgbClr val="92D05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Profª</a:t>
            </a:r>
            <a:r>
              <a:rPr lang="pt-BR" sz="2000" b="0" i="0" kern="1200" dirty="0">
                <a:solidFill>
                  <a:srgbClr val="92D05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Carmen LB Costa</a:t>
            </a:r>
            <a:endParaRPr lang="pt-BR" sz="2400" b="0" i="0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F348E363-F861-4103-871B-7C4C6BC68870}"/>
              </a:ext>
            </a:extLst>
          </p:cNvPr>
          <p:cNvGrpSpPr/>
          <p:nvPr userDrawn="1"/>
        </p:nvGrpSpPr>
        <p:grpSpPr>
          <a:xfrm>
            <a:off x="9996294" y="6452516"/>
            <a:ext cx="1206343" cy="421348"/>
            <a:chOff x="10245502" y="6436652"/>
            <a:chExt cx="1206343" cy="421348"/>
          </a:xfrm>
        </p:grpSpPr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5495E929-53CE-4009-95DB-0F1664F11F65}"/>
                </a:ext>
              </a:extLst>
            </p:cNvPr>
            <p:cNvSpPr txBox="1"/>
            <p:nvPr userDrawn="1"/>
          </p:nvSpPr>
          <p:spPr>
            <a:xfrm>
              <a:off x="10730173" y="6436652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chemeClr val="bg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Centro</a:t>
              </a:r>
            </a:p>
          </p:txBody>
        </p:sp>
        <p:pic>
          <p:nvPicPr>
            <p:cNvPr id="15" name="Imagem 14" descr="Uma imagem contendo texto, desenho&#10;&#10;Descrição gerada automaticamente">
              <a:extLst>
                <a:ext uri="{FF2B5EF4-FFF2-40B4-BE49-F238E27FC236}">
                  <a16:creationId xmlns:a16="http://schemas.microsoft.com/office/drawing/2014/main" id="{9414D280-202D-4DCD-9EBD-9FAA28C6A4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5502" y="6467629"/>
              <a:ext cx="570179" cy="390371"/>
            </a:xfrm>
            <a:prstGeom prst="rect">
              <a:avLst/>
            </a:prstGeom>
            <a:effectLst/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B69885B6-6BF9-4F10-8107-D7910AC068ED}"/>
                </a:ext>
              </a:extLst>
            </p:cNvPr>
            <p:cNvSpPr txBox="1"/>
            <p:nvPr userDrawn="1"/>
          </p:nvSpPr>
          <p:spPr>
            <a:xfrm>
              <a:off x="10760630" y="6606154"/>
              <a:ext cx="69121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700" dirty="0">
                  <a:solidFill>
                    <a:schemeClr val="bg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Paula Souza</a:t>
              </a:r>
            </a:p>
          </p:txBody>
        </p:sp>
      </p:grpSp>
      <p:pic>
        <p:nvPicPr>
          <p:cNvPr id="17" name="Imagem 16" descr="Uma imagem contendo desenho&#10;&#10;Descrição gerada automaticamente">
            <a:extLst>
              <a:ext uri="{FF2B5EF4-FFF2-40B4-BE49-F238E27FC236}">
                <a16:creationId xmlns:a16="http://schemas.microsoft.com/office/drawing/2014/main" id="{DA7BF153-7996-464E-8FF7-CD23D88385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61"/>
          <a:stretch/>
        </p:blipFill>
        <p:spPr>
          <a:xfrm>
            <a:off x="11395451" y="6456346"/>
            <a:ext cx="630808" cy="409433"/>
          </a:xfrm>
          <a:prstGeom prst="rect">
            <a:avLst/>
          </a:prstGeom>
        </p:spPr>
      </p:pic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DC9C631-00B7-425C-9791-9AF3A395E0B2}"/>
              </a:ext>
            </a:extLst>
          </p:cNvPr>
          <p:cNvGrpSpPr/>
          <p:nvPr userDrawn="1"/>
        </p:nvGrpSpPr>
        <p:grpSpPr>
          <a:xfrm>
            <a:off x="8679546" y="6399864"/>
            <a:ext cx="1151007" cy="502410"/>
            <a:chOff x="38101" y="6395691"/>
            <a:chExt cx="1151007" cy="502410"/>
          </a:xfrm>
        </p:grpSpPr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49167341-09BD-472B-ADDB-353D75652E8D}"/>
                </a:ext>
              </a:extLst>
            </p:cNvPr>
            <p:cNvSpPr txBox="1"/>
            <p:nvPr/>
          </p:nvSpPr>
          <p:spPr>
            <a:xfrm>
              <a:off x="361637" y="6395691"/>
              <a:ext cx="8274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chemeClr val="bg2">
                      <a:lumMod val="90000"/>
                    </a:schemeClr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Fatec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80465A5E-8236-409C-BD04-C49E765DCBFB}"/>
                </a:ext>
              </a:extLst>
            </p:cNvPr>
            <p:cNvSpPr txBox="1"/>
            <p:nvPr/>
          </p:nvSpPr>
          <p:spPr>
            <a:xfrm>
              <a:off x="378586" y="6621102"/>
              <a:ext cx="7986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solidFill>
                    <a:srgbClr val="00FF00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Zona Sul</a:t>
              </a:r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AFE97EC4-915D-471A-90D3-4CED2C68B61A}"/>
                </a:ext>
              </a:extLst>
            </p:cNvPr>
            <p:cNvSpPr/>
            <p:nvPr/>
          </p:nvSpPr>
          <p:spPr>
            <a:xfrm>
              <a:off x="38101" y="6477577"/>
              <a:ext cx="328142" cy="314147"/>
            </a:xfrm>
            <a:custGeom>
              <a:avLst/>
              <a:gdLst>
                <a:gd name="connsiteX0" fmla="*/ 95250 w 2486025"/>
                <a:gd name="connsiteY0" fmla="*/ 0 h 2857500"/>
                <a:gd name="connsiteX1" fmla="*/ 0 w 2486025"/>
                <a:gd name="connsiteY1" fmla="*/ 571500 h 2857500"/>
                <a:gd name="connsiteX2" fmla="*/ 828675 w 2486025"/>
                <a:gd name="connsiteY2" fmla="*/ 561975 h 2857500"/>
                <a:gd name="connsiteX3" fmla="*/ 200025 w 2486025"/>
                <a:gd name="connsiteY3" fmla="*/ 2857500 h 2857500"/>
                <a:gd name="connsiteX4" fmla="*/ 933450 w 2486025"/>
                <a:gd name="connsiteY4" fmla="*/ 2847975 h 2857500"/>
                <a:gd name="connsiteX5" fmla="*/ 1524000 w 2486025"/>
                <a:gd name="connsiteY5" fmla="*/ 571500 h 2857500"/>
                <a:gd name="connsiteX6" fmla="*/ 2390775 w 2486025"/>
                <a:gd name="connsiteY6" fmla="*/ 571500 h 2857500"/>
                <a:gd name="connsiteX7" fmla="*/ 2486025 w 2486025"/>
                <a:gd name="connsiteY7" fmla="*/ 0 h 285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6025" h="2857500">
                  <a:moveTo>
                    <a:pt x="95250" y="0"/>
                  </a:moveTo>
                  <a:lnTo>
                    <a:pt x="0" y="571500"/>
                  </a:lnTo>
                  <a:lnTo>
                    <a:pt x="828675" y="561975"/>
                  </a:lnTo>
                  <a:lnTo>
                    <a:pt x="200025" y="2857500"/>
                  </a:lnTo>
                  <a:lnTo>
                    <a:pt x="933450" y="2847975"/>
                  </a:lnTo>
                  <a:lnTo>
                    <a:pt x="1524000" y="571500"/>
                  </a:lnTo>
                  <a:lnTo>
                    <a:pt x="2390775" y="571500"/>
                  </a:lnTo>
                  <a:lnTo>
                    <a:pt x="2486025" y="0"/>
                  </a:lnTo>
                </a:path>
              </a:pathLst>
            </a:cu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B39FFD77-8D03-4D51-839E-E00FDD284630}"/>
                </a:ext>
              </a:extLst>
            </p:cNvPr>
            <p:cNvSpPr/>
            <p:nvPr userDrawn="1"/>
          </p:nvSpPr>
          <p:spPr>
            <a:xfrm>
              <a:off x="73574" y="6516753"/>
              <a:ext cx="333375" cy="323850"/>
            </a:xfrm>
            <a:custGeom>
              <a:avLst/>
              <a:gdLst>
                <a:gd name="connsiteX0" fmla="*/ 0 w 333375"/>
                <a:gd name="connsiteY0" fmla="*/ 323850 h 323850"/>
                <a:gd name="connsiteX1" fmla="*/ 123825 w 333375"/>
                <a:gd name="connsiteY1" fmla="*/ 323850 h 323850"/>
                <a:gd name="connsiteX2" fmla="*/ 204787 w 333375"/>
                <a:gd name="connsiteY2" fmla="*/ 71438 h 323850"/>
                <a:gd name="connsiteX3" fmla="*/ 319087 w 333375"/>
                <a:gd name="connsiteY3" fmla="*/ 71438 h 323850"/>
                <a:gd name="connsiteX4" fmla="*/ 333375 w 333375"/>
                <a:gd name="connsiteY4" fmla="*/ 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375" h="323850">
                  <a:moveTo>
                    <a:pt x="0" y="323850"/>
                  </a:moveTo>
                  <a:lnTo>
                    <a:pt x="123825" y="323850"/>
                  </a:lnTo>
                  <a:lnTo>
                    <a:pt x="204787" y="71438"/>
                  </a:lnTo>
                  <a:lnTo>
                    <a:pt x="319087" y="71438"/>
                  </a:lnTo>
                  <a:lnTo>
                    <a:pt x="333375" y="0"/>
                  </a:ln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t-BR"/>
            </a:p>
          </p:txBody>
        </p:sp>
      </p:grpSp>
      <p:sp>
        <p:nvSpPr>
          <p:cNvPr id="35" name="TextBox 80">
            <a:extLst>
              <a:ext uri="{FF2B5EF4-FFF2-40B4-BE49-F238E27FC236}">
                <a16:creationId xmlns:a16="http://schemas.microsoft.com/office/drawing/2014/main" id="{2B92F81D-C576-4D05-86C3-C9D5409105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875271" y="6478623"/>
            <a:ext cx="5706534" cy="40011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pt-BR" sz="200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LINGUAGEM DE PROGRAMAÇÃO                                            </a:t>
            </a:r>
            <a:r>
              <a:rPr lang="pt-BR" sz="2000" i="0" dirty="0">
                <a:solidFill>
                  <a:schemeClr val="bg1">
                    <a:lumMod val="85000"/>
                  </a:schemeClr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  </a:t>
            </a:r>
            <a:endParaRPr lang="pt-BR" sz="1600" i="0" dirty="0">
              <a:solidFill>
                <a:schemeClr val="bg1">
                  <a:lumMod val="85000"/>
                </a:schemeClr>
              </a:solidFill>
              <a:latin typeface="Bahnschrift Light" panose="020B05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202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13" r:id="rId2"/>
    <p:sldLayoutId id="2147483688" r:id="rId3"/>
    <p:sldLayoutId id="2147483707" r:id="rId4"/>
    <p:sldLayoutId id="2147483708" r:id="rId5"/>
    <p:sldLayoutId id="2147483709" r:id="rId6"/>
    <p:sldLayoutId id="2147483710" r:id="rId7"/>
    <p:sldLayoutId id="214748368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idx="4294967295"/>
          </p:nvPr>
        </p:nvSpPr>
        <p:spPr>
          <a:xfrm>
            <a:off x="914399" y="558192"/>
            <a:ext cx="8980228" cy="2075825"/>
          </a:xfrm>
        </p:spPr>
        <p:txBody>
          <a:bodyPr>
            <a:noAutofit/>
          </a:bodyPr>
          <a:lstStyle/>
          <a:p>
            <a:r>
              <a:rPr lang="pt-BR" sz="6000" dirty="0">
                <a:solidFill>
                  <a:srgbClr val="1C5172"/>
                </a:solidFill>
              </a:rPr>
              <a:t>ADS    </a:t>
            </a:r>
            <a:br>
              <a:rPr lang="pt-BR" sz="6000" dirty="0">
                <a:solidFill>
                  <a:srgbClr val="1C5172"/>
                </a:solidFill>
              </a:rPr>
            </a:br>
            <a:r>
              <a:rPr lang="pt-BR" sz="6000" dirty="0">
                <a:solidFill>
                  <a:srgbClr val="1C5172"/>
                </a:solidFill>
              </a:rPr>
              <a:t>BANCO DE DADOS      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914399" y="3207691"/>
            <a:ext cx="9335070" cy="1908175"/>
          </a:xfrm>
          <a:solidFill>
            <a:schemeClr val="tx2">
              <a:lumMod val="9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6000" dirty="0">
                <a:solidFill>
                  <a:schemeClr val="accent1"/>
                </a:solidFill>
              </a:rPr>
              <a:t>Exercício Prático</a:t>
            </a:r>
          </a:p>
          <a:p>
            <a:pPr marL="0" indent="0">
              <a:buNone/>
            </a:pPr>
            <a:r>
              <a:rPr lang="pt-BR" sz="4400" dirty="0" err="1"/>
              <a:t>Profa</a:t>
            </a:r>
            <a:r>
              <a:rPr lang="pt-BR" sz="4400" dirty="0"/>
              <a:t>. Carmen Lúcia de Bartolo Costa</a:t>
            </a:r>
            <a:endParaRPr lang="pt-BR" sz="4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666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2110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9AC101D-6677-4208-9F0D-2551FB588E1C}"/>
              </a:ext>
            </a:extLst>
          </p:cNvPr>
          <p:cNvSpPr txBox="1"/>
          <p:nvPr/>
        </p:nvSpPr>
        <p:spPr>
          <a:xfrm>
            <a:off x="1650266" y="2497976"/>
            <a:ext cx="928903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500" dirty="0">
                <a:latin typeface="Kristen ITC" panose="03050502040202030202" pitchFamily="66" charset="0"/>
              </a:rPr>
              <a:t>Cinema</a:t>
            </a:r>
          </a:p>
        </p:txBody>
      </p:sp>
    </p:spTree>
    <p:extLst>
      <p:ext uri="{BB962C8B-B14F-4D97-AF65-F5344CB8AC3E}">
        <p14:creationId xmlns:p14="http://schemas.microsoft.com/office/powerpoint/2010/main" val="4608267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9FB8B674-12F6-413D-A532-EE32CD2894FB}"/>
              </a:ext>
            </a:extLst>
          </p:cNvPr>
          <p:cNvSpPr/>
          <p:nvPr/>
        </p:nvSpPr>
        <p:spPr>
          <a:xfrm>
            <a:off x="306024" y="145774"/>
            <a:ext cx="10719786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i="0" u="none" strike="noStrike" dirty="0">
                <a:effectLst/>
                <a:latin typeface="Comic Sans MS" panose="030F0702030302020204" pitchFamily="66" charset="0"/>
              </a:rPr>
              <a:t>Estudo de Caso Cinema</a:t>
            </a:r>
          </a:p>
          <a:p>
            <a:pPr algn="just"/>
            <a:endParaRPr lang="pt-BR" sz="1600" b="0" i="0" u="none" strike="noStrike" dirty="0">
              <a:effectLst/>
              <a:latin typeface="Comic Sans MS" panose="030F0702030302020204" pitchFamily="66" charset="0"/>
            </a:endParaRPr>
          </a:p>
          <a:p>
            <a:pPr algn="just"/>
            <a:r>
              <a:rPr lang="pt-BR" sz="2800" b="0" i="0" u="none" strike="noStrike" dirty="0">
                <a:effectLst/>
                <a:latin typeface="Comic Sans MS" panose="030F0702030302020204" pitchFamily="66" charset="0"/>
              </a:rPr>
              <a:t>Um cinema possui várias salas de cinema, as quais exibem filmes em horários diversos. O cinema tem interesse em saber quais filmes estão atualmente em cartaz, em que salas e em que horários.</a:t>
            </a:r>
          </a:p>
          <a:p>
            <a:pPr algn="just"/>
            <a:endParaRPr lang="pt-BR" sz="2800" b="0" i="0" u="none" strike="noStrike" dirty="0">
              <a:effectLst/>
              <a:latin typeface="Comic Sans MS" panose="030F0702030302020204" pitchFamily="66" charset="0"/>
            </a:endParaRPr>
          </a:p>
          <a:p>
            <a:pPr algn="just"/>
            <a:r>
              <a:rPr lang="pt-BR" sz="2800" b="0" i="0" u="none" strike="noStrike" dirty="0">
                <a:effectLst/>
                <a:latin typeface="Comic Sans MS" panose="030F0702030302020204" pitchFamily="66" charset="0"/>
              </a:rPr>
              <a:t>Cada sala possui um nome (único) e capacidade (número de lugares). Os filmes são caracterizados por seu nome em português, nome na língua original (se estrangeiro), diretor, ano de lançamento, tipo, e sinopse. </a:t>
            </a:r>
          </a:p>
          <a:p>
            <a:pPr algn="just"/>
            <a:endParaRPr lang="pt-BR" sz="2800" dirty="0">
              <a:latin typeface="Comic Sans MS" panose="030F0702030302020204" pitchFamily="66" charset="0"/>
            </a:endParaRPr>
          </a:p>
          <a:p>
            <a:pPr algn="just"/>
            <a:r>
              <a:rPr lang="pt-BR" sz="2800" b="0" i="0" u="none" strike="noStrike" dirty="0">
                <a:effectLst/>
                <a:latin typeface="Comic Sans MS" panose="030F0702030302020204" pitchFamily="66" charset="0"/>
              </a:rPr>
              <a:t>Não existem dois filmes com o mesmo nome (em português) e ano de lançamento.</a:t>
            </a:r>
          </a:p>
          <a:p>
            <a:pPr algn="just"/>
            <a:endParaRPr lang="pt-BR" sz="1600" b="0" i="0" u="none" strike="noStrike" dirty="0">
              <a:effectLst/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782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BD4072D3-85D8-4A79-8F09-B0027221EBE5}"/>
              </a:ext>
            </a:extLst>
          </p:cNvPr>
          <p:cNvSpPr/>
          <p:nvPr/>
        </p:nvSpPr>
        <p:spPr>
          <a:xfrm>
            <a:off x="253015" y="425470"/>
            <a:ext cx="10759542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pt-BR" sz="1400" b="0" i="0" u="none" strike="noStrike" dirty="0">
              <a:effectLst/>
              <a:latin typeface="Comic Sans MS" panose="030F0702030302020204" pitchFamily="66" charset="0"/>
            </a:endParaRPr>
          </a:p>
          <a:p>
            <a:pPr algn="just"/>
            <a:r>
              <a:rPr lang="pt-BR" sz="3000" b="0" i="0" u="none" strike="noStrike" dirty="0">
                <a:effectLst/>
                <a:latin typeface="Comic Sans MS" panose="030F0702030302020204" pitchFamily="66" charset="0"/>
              </a:rPr>
              <a:t>Eventualmente, podem existir para o filme premiações ou indicações para premiação (e.g. Palma de Ouro em 1987, Oscar de melhor atriz em 89, indicado para melhor filme estrangeiro em 1996), e esta informação é usada para divulgação dos filmes.</a:t>
            </a:r>
          </a:p>
          <a:p>
            <a:pPr algn="just"/>
            <a:endParaRPr lang="pt-BR" sz="1600" b="0" i="0" u="none" strike="noStrike" dirty="0">
              <a:effectLst/>
              <a:latin typeface="Comic Sans MS" panose="030F0702030302020204" pitchFamily="66" charset="0"/>
            </a:endParaRPr>
          </a:p>
          <a:p>
            <a:pPr algn="just"/>
            <a:r>
              <a:rPr lang="pt-BR" sz="3000" b="0" i="0" u="none" strike="noStrike" dirty="0">
                <a:effectLst/>
                <a:latin typeface="Comic Sans MS" panose="030F0702030302020204" pitchFamily="66" charset="0"/>
              </a:rPr>
              <a:t>Uma exibição de filme ocorre em uma dada sala e horário. </a:t>
            </a:r>
          </a:p>
          <a:p>
            <a:pPr algn="just"/>
            <a:endParaRPr lang="pt-BR" sz="1600" dirty="0">
              <a:latin typeface="Comic Sans MS" panose="030F0702030302020204" pitchFamily="66" charset="0"/>
            </a:endParaRPr>
          </a:p>
          <a:p>
            <a:pPr algn="just"/>
            <a:r>
              <a:rPr lang="pt-BR" sz="3000" b="0" i="0" u="none" strike="noStrike" dirty="0">
                <a:effectLst/>
                <a:latin typeface="Comic Sans MS" panose="030F0702030302020204" pitchFamily="66" charset="0"/>
              </a:rPr>
              <a:t>Um mesmo filme pode ser exibido na mesma sala, em vários horários. Para filmes muito procurados, o cinema pode ter exibição simultâneas em várias salas (em horários simultâneos ou não). Filmes diferentes podem passar na mesma sala, desde que obviamente não no mesmo horário.</a:t>
            </a:r>
          </a:p>
        </p:txBody>
      </p:sp>
    </p:spTree>
    <p:extLst>
      <p:ext uri="{BB962C8B-B14F-4D97-AF65-F5344CB8AC3E}">
        <p14:creationId xmlns:p14="http://schemas.microsoft.com/office/powerpoint/2010/main" val="3923019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A3D7E3A6-DA76-459E-84BF-8B78F1C49B72}"/>
              </a:ext>
            </a:extLst>
          </p:cNvPr>
          <p:cNvSpPr/>
          <p:nvPr/>
        </p:nvSpPr>
        <p:spPr>
          <a:xfrm>
            <a:off x="200005" y="687653"/>
            <a:ext cx="10892063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b="0" i="0" u="none" strike="noStrike" dirty="0">
                <a:effectLst/>
                <a:latin typeface="Comic Sans MS" panose="030F0702030302020204" pitchFamily="66" charset="0"/>
              </a:rPr>
              <a:t>O cinema só trabalha com horários fixos de filmes, os quais atualmente são: 16:00, 17:00, 18:00, 19:30, 20:00, 22:00, 24:00.</a:t>
            </a:r>
          </a:p>
          <a:p>
            <a:pPr algn="just"/>
            <a:r>
              <a:rPr lang="pt-BR" sz="2800" b="0" i="0" u="none" strike="noStrike" dirty="0">
                <a:effectLst/>
                <a:latin typeface="Comic Sans MS" panose="030F0702030302020204" pitchFamily="66" charset="0"/>
              </a:rPr>
              <a:t>A cada um destes horários está vinculado um conjunto de funcionários responsáveis pelo bom andamento das atividades do cinema naquele horário, e que desempenham uma função (</a:t>
            </a:r>
            <a:r>
              <a:rPr lang="pt-BR" sz="2800" b="0" i="0" u="none" strike="noStrike" dirty="0" err="1">
                <a:effectLst/>
                <a:latin typeface="Comic Sans MS" panose="030F0702030302020204" pitchFamily="66" charset="0"/>
              </a:rPr>
              <a:t>ex</a:t>
            </a:r>
            <a:r>
              <a:rPr lang="pt-BR" sz="2800" b="0" i="0" u="none" strike="noStrike" dirty="0">
                <a:effectLst/>
                <a:latin typeface="Comic Sans MS" panose="030F0702030302020204" pitchFamily="66" charset="0"/>
              </a:rPr>
              <a:t>: caixa, balas, lanterninha, bilheteiro).</a:t>
            </a:r>
          </a:p>
          <a:p>
            <a:pPr algn="just"/>
            <a:endParaRPr lang="pt-BR" sz="2800" b="0" i="0" u="none" strike="noStrike" dirty="0">
              <a:effectLst/>
              <a:latin typeface="Comic Sans MS" panose="030F0702030302020204" pitchFamily="66" charset="0"/>
            </a:endParaRPr>
          </a:p>
          <a:p>
            <a:pPr algn="just"/>
            <a:r>
              <a:rPr lang="pt-BR" sz="2800" b="0" i="0" u="none" strike="noStrike" dirty="0">
                <a:effectLst/>
                <a:latin typeface="Comic Sans MS" panose="030F0702030302020204" pitchFamily="66" charset="0"/>
              </a:rPr>
              <a:t>Cada funcionário é caracterizado pelo número da carteira da trabalho (único), nome, data de admissão e salário. Para maior satisfação dos funcionários, existe um rodízio das funções conforme o </a:t>
            </a:r>
            <a:r>
              <a:rPr lang="pt-BR" sz="2800" b="0" i="0" u="none" strike="noStrike" dirty="0" err="1">
                <a:effectLst/>
                <a:latin typeface="Comic Sans MS" panose="030F0702030302020204" pitchFamily="66" charset="0"/>
              </a:rPr>
              <a:t>horario</a:t>
            </a:r>
            <a:r>
              <a:rPr lang="pt-BR" sz="2800" b="0" i="0" u="none" strike="noStrike" dirty="0">
                <a:effectLst/>
                <a:latin typeface="Comic Sans MS" panose="030F0702030302020204" pitchFamily="66" charset="0"/>
              </a:rPr>
              <a:t> (</a:t>
            </a:r>
            <a:r>
              <a:rPr lang="pt-BR" sz="2800" b="0" i="0" u="none" strike="noStrike" dirty="0" err="1">
                <a:effectLst/>
                <a:latin typeface="Comic Sans MS" panose="030F0702030302020204" pitchFamily="66" charset="0"/>
              </a:rPr>
              <a:t>ex</a:t>
            </a:r>
            <a:r>
              <a:rPr lang="pt-BR" sz="2800" b="0" i="0" u="none" strike="noStrike" dirty="0">
                <a:effectLst/>
                <a:latin typeface="Comic Sans MS" panose="030F0702030302020204" pitchFamily="66" charset="0"/>
              </a:rPr>
              <a:t>: um mesmo funcionário pode ser caixa no </a:t>
            </a:r>
            <a:r>
              <a:rPr lang="pt-BR" sz="2800" b="0" i="0" u="none" strike="noStrike" dirty="0" err="1">
                <a:effectLst/>
                <a:latin typeface="Comic Sans MS" panose="030F0702030302020204" pitchFamily="66" charset="0"/>
              </a:rPr>
              <a:t>horario</a:t>
            </a:r>
            <a:r>
              <a:rPr lang="pt-BR" sz="2800" b="0" i="0" u="none" strike="noStrike" dirty="0">
                <a:effectLst/>
                <a:latin typeface="Comic Sans MS" panose="030F0702030302020204" pitchFamily="66" charset="0"/>
              </a:rPr>
              <a:t> das 16:00, e baleiro no horário das 21:00). Todo horário tem pelo menos três funcionários alocados.</a:t>
            </a:r>
          </a:p>
        </p:txBody>
      </p:sp>
    </p:spTree>
    <p:extLst>
      <p:ext uri="{BB962C8B-B14F-4D97-AF65-F5344CB8AC3E}">
        <p14:creationId xmlns:p14="http://schemas.microsoft.com/office/powerpoint/2010/main" val="3642935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C2FC477-9F82-4799-8BD8-3711FA84701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22" y="620688"/>
            <a:ext cx="10628243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512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37415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A573F00E6C6104F90090435BEB978B1" ma:contentTypeVersion="7" ma:contentTypeDescription="Crie um novo documento." ma:contentTypeScope="" ma:versionID="ba9fea56bc9dfc1085e4bc25fb7c69ce">
  <xsd:schema xmlns:xsd="http://www.w3.org/2001/XMLSchema" xmlns:xs="http://www.w3.org/2001/XMLSchema" xmlns:p="http://schemas.microsoft.com/office/2006/metadata/properties" xmlns:ns2="db28ea48-1064-45bb-8ebe-e0ab426f3983" targetNamespace="http://schemas.microsoft.com/office/2006/metadata/properties" ma:root="true" ma:fieldsID="1b341e76662ed40002ad90f39e84e18d" ns2:_="">
    <xsd:import namespace="db28ea48-1064-45bb-8ebe-e0ab426f398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28ea48-1064-45bb-8ebe-e0ab426f398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6E8BAF4-6C42-41CD-ACBF-40AE2A19E829}"/>
</file>

<file path=customXml/itemProps2.xml><?xml version="1.0" encoding="utf-8"?>
<ds:datastoreItem xmlns:ds="http://schemas.openxmlformats.org/officeDocument/2006/customXml" ds:itemID="{62F7D90B-3DE3-427F-A9AA-A0140272B6D0}"/>
</file>

<file path=customXml/itemProps3.xml><?xml version="1.0" encoding="utf-8"?>
<ds:datastoreItem xmlns:ds="http://schemas.openxmlformats.org/officeDocument/2006/customXml" ds:itemID="{D82636C2-E7BC-4912-9933-91827F2B9BBA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7298</TotalTime>
  <Words>360</Words>
  <Application>Microsoft Office PowerPoint</Application>
  <PresentationFormat>Widescreen</PresentationFormat>
  <Paragraphs>21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6" baseType="lpstr">
      <vt:lpstr>Arial</vt:lpstr>
      <vt:lpstr>Bahnschrift Light</vt:lpstr>
      <vt:lpstr>Calibri</vt:lpstr>
      <vt:lpstr>Calibri Light</vt:lpstr>
      <vt:lpstr>Comic Sans MS</vt:lpstr>
      <vt:lpstr>Kristen ITC</vt:lpstr>
      <vt:lpstr>Microsoft Sans Serif</vt:lpstr>
      <vt:lpstr>Tema do Office</vt:lpstr>
      <vt:lpstr>ADS     BANCO DE DADOS     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Luis Fernando Vieira Quevedo</dc:creator>
  <cp:lastModifiedBy>Luis Fernando Vieira Quevedo</cp:lastModifiedBy>
  <cp:revision>96</cp:revision>
  <dcterms:created xsi:type="dcterms:W3CDTF">2020-04-08T04:34:52Z</dcterms:created>
  <dcterms:modified xsi:type="dcterms:W3CDTF">2020-05-04T09:50:31Z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0x0101000A573F00E6C6104F90090435BEB978B1</vt:lpwstr>
  </property>
</Properties>
</file>